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20"/>
  </p:notesMasterIdLst>
  <p:sldIdLst>
    <p:sldId id="423" r:id="rId2"/>
    <p:sldId id="258" r:id="rId3"/>
    <p:sldId id="563" r:id="rId4"/>
    <p:sldId id="269" r:id="rId5"/>
    <p:sldId id="297" r:id="rId6"/>
    <p:sldId id="558" r:id="rId7"/>
    <p:sldId id="304" r:id="rId8"/>
    <p:sldId id="559" r:id="rId9"/>
    <p:sldId id="557" r:id="rId10"/>
    <p:sldId id="268" r:id="rId11"/>
    <p:sldId id="271" r:id="rId12"/>
    <p:sldId id="560" r:id="rId13"/>
    <p:sldId id="561" r:id="rId14"/>
    <p:sldId id="562" r:id="rId15"/>
    <p:sldId id="261" r:id="rId16"/>
    <p:sldId id="260" r:id="rId17"/>
    <p:sldId id="262" r:id="rId18"/>
    <p:sldId id="41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Condensed" panose="02000000000000000000" pitchFamily="2" charset="0"/>
      <p:regular r:id="rId29"/>
      <p:bold r:id="rId30"/>
      <p:italic r:id="rId31"/>
      <p:boldItalic r:id="rId32"/>
    </p:embeddedFont>
    <p:embeddedFont>
      <p:font typeface="Roboto Medium" panose="02000000000000000000" pitchFamily="2" charset="0"/>
      <p:regular r:id="rId33"/>
      <p: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5059"/>
    <a:srgbClr val="CA4602"/>
    <a:srgbClr val="444F58"/>
    <a:srgbClr val="F0F3F2"/>
    <a:srgbClr val="7CA9D1"/>
    <a:srgbClr val="4B7AA0"/>
    <a:srgbClr val="1C272F"/>
    <a:srgbClr val="154E71"/>
    <a:srgbClr val="6B77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15"/>
    <p:restoredTop sz="96327"/>
  </p:normalViewPr>
  <p:slideViewPr>
    <p:cSldViewPr snapToGrid="0" snapToObjects="1">
      <p:cViewPr varScale="1">
        <p:scale>
          <a:sx n="118" d="100"/>
          <a:sy n="118" d="100"/>
        </p:scale>
        <p:origin x="24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69F6C-A8B1-2D41-9E9A-36F8621D7E76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4B5C8-138C-4642-BE55-5B5B1AA19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70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FED7C-CA0A-4679-91C0-D6E7BB650E77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3566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FED7C-CA0A-4679-91C0-D6E7BB650E77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90406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91958-D2F7-4F96-8CCC-0C9A3C301FAD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681032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CFED7C-CA0A-4679-91C0-D6E7BB650E77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415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rgbClr val="444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412" y="705626"/>
            <a:ext cx="6558002" cy="23314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I3PT Presentation Header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412" y="3331029"/>
            <a:ext cx="5932074" cy="79465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CA9D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if necessary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A985E-8472-3141-889A-861037C9B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2926" y="720090"/>
            <a:ext cx="4437753" cy="553398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7CA31B9-6AB7-CF44-99DA-48C0EB6DFE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534" y="26503"/>
            <a:ext cx="1159210" cy="6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9084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E84E61AA-7C21-2D45-9F5A-9D6B5CF34E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2357" y="1817815"/>
            <a:ext cx="6060324" cy="481404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3B7EEBF-1514-624C-B94D-7F227D3363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1677" y="2043952"/>
            <a:ext cx="6060323" cy="481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4106" y="2193725"/>
            <a:ext cx="3935506" cy="100601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Service Offering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974107" y="3417152"/>
            <a:ext cx="3935506" cy="2718614"/>
          </a:xfr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Clr>
                <a:srgbClr val="7CA9D1"/>
              </a:buClr>
              <a:buFont typeface="Arial" panose="020B0604020202020204" pitchFamily="34" charset="0"/>
              <a:buChar char="•"/>
              <a:defRPr sz="1600" b="0" i="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This service feature here</a:t>
            </a:r>
          </a:p>
          <a:p>
            <a:pPr lvl="0"/>
            <a:r>
              <a:rPr lang="en-GB" dirty="0"/>
              <a:t>This other service feature</a:t>
            </a:r>
          </a:p>
          <a:p>
            <a:pPr lvl="0"/>
            <a:r>
              <a:rPr lang="en-GB" dirty="0"/>
              <a:t>This other service feature</a:t>
            </a:r>
          </a:p>
        </p:txBody>
      </p:sp>
    </p:spTree>
    <p:extLst>
      <p:ext uri="{BB962C8B-B14F-4D97-AF65-F5344CB8AC3E}">
        <p14:creationId xmlns:p14="http://schemas.microsoft.com/office/powerpoint/2010/main" val="4137250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E84E61AA-7C21-2D45-9F5A-9D6B5CF34E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2357" y="1817815"/>
            <a:ext cx="6060324" cy="481404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3B7EEBF-1514-624C-B94D-7F227D3363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1677" y="2043952"/>
            <a:ext cx="6060323" cy="481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4106" y="2193725"/>
            <a:ext cx="3935506" cy="100601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Service Offering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974107" y="3417152"/>
            <a:ext cx="3935506" cy="2718614"/>
          </a:xfr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Clr>
                <a:srgbClr val="7CA9D1"/>
              </a:buClr>
              <a:buFont typeface="Arial" panose="020B0604020202020204" pitchFamily="34" charset="0"/>
              <a:buChar char="•"/>
              <a:defRPr sz="1600" b="0" i="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This service feature here</a:t>
            </a:r>
          </a:p>
          <a:p>
            <a:pPr lvl="0"/>
            <a:r>
              <a:rPr lang="en-GB" dirty="0"/>
              <a:t>This other service feature</a:t>
            </a:r>
          </a:p>
          <a:p>
            <a:pPr lvl="0"/>
            <a:r>
              <a:rPr lang="en-GB" dirty="0"/>
              <a:t>This other service feature</a:t>
            </a:r>
          </a:p>
        </p:txBody>
      </p:sp>
    </p:spTree>
    <p:extLst>
      <p:ext uri="{BB962C8B-B14F-4D97-AF65-F5344CB8AC3E}">
        <p14:creationId xmlns:p14="http://schemas.microsoft.com/office/powerpoint/2010/main" val="963948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E84E61AA-7C21-2D45-9F5A-9D6B5CF34E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2357" y="1817815"/>
            <a:ext cx="6060324" cy="481404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3B7EEBF-1514-624C-B94D-7F227D3363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1677" y="2043952"/>
            <a:ext cx="6060323" cy="481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4106" y="2193725"/>
            <a:ext cx="3935506" cy="100601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Service Offering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974107" y="3417152"/>
            <a:ext cx="3935506" cy="2718614"/>
          </a:xfr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Clr>
                <a:srgbClr val="7CA9D1"/>
              </a:buClr>
              <a:buFont typeface="Arial" panose="020B0604020202020204" pitchFamily="34" charset="0"/>
              <a:buChar char="•"/>
              <a:defRPr sz="1600" b="0" i="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This service feature here</a:t>
            </a:r>
          </a:p>
          <a:p>
            <a:pPr lvl="0"/>
            <a:r>
              <a:rPr lang="en-GB" dirty="0"/>
              <a:t>This other service feature</a:t>
            </a:r>
          </a:p>
          <a:p>
            <a:pPr lvl="0"/>
            <a:r>
              <a:rPr lang="en-GB" dirty="0"/>
              <a:t>This other service feature</a:t>
            </a:r>
          </a:p>
        </p:txBody>
      </p:sp>
    </p:spTree>
    <p:extLst>
      <p:ext uri="{BB962C8B-B14F-4D97-AF65-F5344CB8AC3E}">
        <p14:creationId xmlns:p14="http://schemas.microsoft.com/office/powerpoint/2010/main" val="1983539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E84E61AA-7C21-2D45-9F5A-9D6B5CF34E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72357" y="1817815"/>
            <a:ext cx="6060324" cy="481404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73B7EEBF-1514-624C-B94D-7F227D3363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31677" y="2043952"/>
            <a:ext cx="6060323" cy="4814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74106" y="2193725"/>
            <a:ext cx="3935506" cy="100601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Service Offering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974107" y="3417152"/>
            <a:ext cx="3935506" cy="2718614"/>
          </a:xfrm>
        </p:spPr>
        <p:txBody>
          <a:bodyPr>
            <a:normAutofit/>
          </a:bodyPr>
          <a:lstStyle>
            <a:lvl1pPr marL="342900" indent="-342900">
              <a:lnSpc>
                <a:spcPct val="110000"/>
              </a:lnSpc>
              <a:buClr>
                <a:srgbClr val="7CA9D1"/>
              </a:buClr>
              <a:buFont typeface="Arial" panose="020B0604020202020204" pitchFamily="34" charset="0"/>
              <a:buChar char="•"/>
              <a:defRPr sz="1600" b="0" i="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This service feature here</a:t>
            </a:r>
          </a:p>
          <a:p>
            <a:pPr lvl="0"/>
            <a:r>
              <a:rPr lang="en-GB" dirty="0"/>
              <a:t>This other service feature</a:t>
            </a:r>
          </a:p>
          <a:p>
            <a:pPr lvl="0"/>
            <a:r>
              <a:rPr lang="en-GB" dirty="0"/>
              <a:t>This other service feature</a:t>
            </a:r>
          </a:p>
        </p:txBody>
      </p:sp>
    </p:spTree>
    <p:extLst>
      <p:ext uri="{BB962C8B-B14F-4D97-AF65-F5344CB8AC3E}">
        <p14:creationId xmlns:p14="http://schemas.microsoft.com/office/powerpoint/2010/main" val="294524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4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1086"/>
            <a:ext cx="10515600" cy="4565877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6F449B-182D-1D4E-844A-81FF5F825B35}"/>
              </a:ext>
            </a:extLst>
          </p:cNvPr>
          <p:cNvSpPr/>
          <p:nvPr userDrawn="1"/>
        </p:nvSpPr>
        <p:spPr>
          <a:xfrm>
            <a:off x="838199" y="1341550"/>
            <a:ext cx="10515600" cy="47624"/>
          </a:xfrm>
          <a:prstGeom prst="rect">
            <a:avLst/>
          </a:prstGeom>
          <a:solidFill>
            <a:srgbClr val="7CA9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08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2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86219"/>
            <a:ext cx="5181600" cy="4351338"/>
          </a:xfr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86219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2FC436-3C40-E944-8F18-2D64A370DE57}"/>
              </a:ext>
            </a:extLst>
          </p:cNvPr>
          <p:cNvSpPr/>
          <p:nvPr userDrawn="1"/>
        </p:nvSpPr>
        <p:spPr>
          <a:xfrm>
            <a:off x="838200" y="1319803"/>
            <a:ext cx="10515600" cy="47624"/>
          </a:xfrm>
          <a:prstGeom prst="rect">
            <a:avLst/>
          </a:prstGeom>
          <a:solidFill>
            <a:srgbClr val="7CA9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5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2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2FC436-3C40-E944-8F18-2D64A370DE57}"/>
              </a:ext>
            </a:extLst>
          </p:cNvPr>
          <p:cNvSpPr/>
          <p:nvPr userDrawn="1"/>
        </p:nvSpPr>
        <p:spPr>
          <a:xfrm>
            <a:off x="838200" y="1319803"/>
            <a:ext cx="10515600" cy="47624"/>
          </a:xfrm>
          <a:prstGeom prst="rect">
            <a:avLst/>
          </a:prstGeom>
          <a:solidFill>
            <a:srgbClr val="7CA9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F0EA-34C9-9A46-96C0-8DD1BCA51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08104" y="1957221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69B1CB9-800D-1947-BC6B-41F60F12A5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097" y="3442855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24EC9A71-7861-0E4D-A768-1EB9AD4B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578633" y="1957221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7BF4294C-6992-154A-B716-E8CB1AA4AE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3502" y="3442855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E5950C1E-08CD-BC40-9744-48AD85A87C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96914" y="1957221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DD0C2053-27E2-7A43-9AEA-B9A4085802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7907" y="3442855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275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F0EA-34C9-9A46-96C0-8DD1BCA51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48790" y="1519763"/>
            <a:ext cx="1497330" cy="1497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69B1CB9-800D-1947-BC6B-41F60F12A5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097" y="3442855"/>
            <a:ext cx="2937886" cy="462854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12CD8B-938B-204E-9C43-0F0217DF68CF}"/>
              </a:ext>
            </a:extLst>
          </p:cNvPr>
          <p:cNvSpPr txBox="1"/>
          <p:nvPr userDrawn="1"/>
        </p:nvSpPr>
        <p:spPr>
          <a:xfrm>
            <a:off x="969097" y="4086557"/>
            <a:ext cx="29378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 text</a:t>
            </a:r>
          </a:p>
          <a:p>
            <a:endParaRPr lang="en-US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7BF4294C-6992-154A-B716-E8CB1AA4AE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3502" y="3442855"/>
            <a:ext cx="2937886" cy="462854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3A5289-A36F-964B-99ED-9A649EA31A00}"/>
              </a:ext>
            </a:extLst>
          </p:cNvPr>
          <p:cNvSpPr txBox="1"/>
          <p:nvPr userDrawn="1"/>
        </p:nvSpPr>
        <p:spPr>
          <a:xfrm>
            <a:off x="4613502" y="4086557"/>
            <a:ext cx="293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 text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DD0C2053-27E2-7A43-9AEA-B9A4085802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57907" y="3442855"/>
            <a:ext cx="2937886" cy="462854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CD17C4-12B1-6046-A5AA-D6439E067668}"/>
              </a:ext>
            </a:extLst>
          </p:cNvPr>
          <p:cNvSpPr txBox="1"/>
          <p:nvPr userDrawn="1"/>
        </p:nvSpPr>
        <p:spPr>
          <a:xfrm>
            <a:off x="8257907" y="4086557"/>
            <a:ext cx="293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Some text</a:t>
            </a:r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D4C2B0CA-6690-4B4D-8350-5B56B7BEC6D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368070" y="1511616"/>
            <a:ext cx="1497330" cy="1497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82F3AFDA-0AF4-3A4B-ADD4-077AD1475DB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45880" y="1511616"/>
            <a:ext cx="1497330" cy="14973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55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AFBE03-6992-C842-AB2C-43556BA5D317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136C1-8AB6-4048-9961-9D9632F1B2D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E2FFB6-8AB6-7343-9A56-3BB16C4275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4285" y="6280996"/>
            <a:ext cx="943429" cy="515832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F0EA-34C9-9A46-96C0-8DD1BCA515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3756" y="1020654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69B1CB9-800D-1947-BC6B-41F60F12A5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3319" y="2506288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24EC9A71-7861-0E4D-A768-1EB9AD4BF3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24285" y="1020654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7BF4294C-6992-154A-B716-E8CB1AA4AE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59154" y="2506288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E5950C1E-08CD-BC40-9744-48AD85A87CF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42566" y="1020654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DD0C2053-27E2-7A43-9AEA-B9A4085802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3559" y="2506288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015A2FBB-4720-7948-96F1-5635A237DA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942326" y="3538009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A81AB751-C23E-4848-893D-5C654FFC78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889" y="5023643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13364317-7D36-4442-BFB2-FED335FCA41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77494" y="3538009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4E1EB02-E15A-BE48-8850-31159DCC81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27057" y="5023643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EE106512-3BE7-6D48-891A-5E7A45657F3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212662" y="3538397"/>
            <a:ext cx="1059872" cy="105987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FC2A29E6-3BC3-304D-8092-CEF7BAD439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262225" y="5024031"/>
            <a:ext cx="2937886" cy="462854"/>
          </a:xfrm>
        </p:spPr>
        <p:txBody>
          <a:bodyPr/>
          <a:lstStyle>
            <a:lvl1pPr marL="0" indent="0" algn="ctr">
              <a:buNone/>
              <a:defRPr b="0" i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dirty="0"/>
              <a:t>Title Here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0788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023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24295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rgbClr val="1C272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2" y="1524295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rgbClr val="1C272F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AFBE03-6992-C842-AB2C-43556BA5D317}" type="datetimeFigureOut">
              <a:rPr lang="en-US" smtClean="0"/>
              <a:t>12/1/21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136C1-8AB6-4048-9961-9D9632F1B2D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9A4DE7-243D-FA4F-BB55-96D9E72D31C4}"/>
              </a:ext>
            </a:extLst>
          </p:cNvPr>
          <p:cNvSpPr/>
          <p:nvPr userDrawn="1"/>
        </p:nvSpPr>
        <p:spPr>
          <a:xfrm>
            <a:off x="838200" y="1319803"/>
            <a:ext cx="10515600" cy="47624"/>
          </a:xfrm>
          <a:prstGeom prst="rect">
            <a:avLst/>
          </a:prstGeom>
          <a:solidFill>
            <a:srgbClr val="7CA9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2B3EAE8-13E7-5246-8C82-F62E3859F4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4285" y="6280996"/>
            <a:ext cx="943429" cy="5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96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412" y="705626"/>
            <a:ext cx="6558002" cy="23314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I3PT Presentation Header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412" y="3331029"/>
            <a:ext cx="5932074" cy="79465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B7A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if necessary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1C7E78-E365-524A-A23B-AA4B942E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of February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4AA420-4C77-BA44-A202-D51DF565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038600" y="6356350"/>
            <a:ext cx="4114800" cy="361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D5A46-1271-534C-BAF3-CF68F374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136C1-8AB6-4048-9961-9D9632F1B2D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DF6174-8F57-4845-BF59-412305F3AA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6069" y="26503"/>
            <a:ext cx="1148444" cy="6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64062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17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382448-A7D7-AB40-B1E1-8BF05C386FFB}"/>
              </a:ext>
            </a:extLst>
          </p:cNvPr>
          <p:cNvSpPr/>
          <p:nvPr userDrawn="1"/>
        </p:nvSpPr>
        <p:spPr>
          <a:xfrm>
            <a:off x="838200" y="1409254"/>
            <a:ext cx="10515600" cy="47624"/>
          </a:xfrm>
          <a:prstGeom prst="rect">
            <a:avLst/>
          </a:prstGeom>
          <a:solidFill>
            <a:srgbClr val="7CA9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21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908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A4900-9084-1A40-BB63-CFAD79C6BA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12820" y="422910"/>
            <a:ext cx="5166359" cy="440055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6E0D7-9DA2-8A48-AE7D-12CC2FAF6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3454" y="5018088"/>
            <a:ext cx="5165725" cy="811212"/>
          </a:xfrm>
        </p:spPr>
        <p:txBody>
          <a:bodyPr/>
          <a:lstStyle>
            <a:lvl1pPr marL="0" indent="0">
              <a:buNone/>
              <a:defRPr b="0" i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 dirty="0"/>
              <a:t>“This is a quote from a client saying how great we are.”</a:t>
            </a:r>
          </a:p>
        </p:txBody>
      </p:sp>
    </p:spTree>
    <p:extLst>
      <p:ext uri="{BB962C8B-B14F-4D97-AF65-F5344CB8AC3E}">
        <p14:creationId xmlns:p14="http://schemas.microsoft.com/office/powerpoint/2010/main" val="31630704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different, doing, printer&#10;&#10;Description automatically generated">
            <a:extLst>
              <a:ext uri="{FF2B5EF4-FFF2-40B4-BE49-F238E27FC236}">
                <a16:creationId xmlns:a16="http://schemas.microsoft.com/office/drawing/2014/main" id="{01346D1B-7C1F-6448-B54C-A9C131B436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1433830"/>
            <a:ext cx="5715000" cy="241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E37C7C-B583-2B4D-B8F2-2A81840061AF}"/>
              </a:ext>
            </a:extLst>
          </p:cNvPr>
          <p:cNvSpPr txBox="1"/>
          <p:nvPr userDrawn="1"/>
        </p:nvSpPr>
        <p:spPr>
          <a:xfrm>
            <a:off x="5194952" y="4401895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791617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AFBE03-6992-C842-AB2C-43556BA5D317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136C1-8AB6-4048-9961-9D9632F1B2D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2CF540E-FD04-414D-B6EF-F43C13E91C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4285" y="6280996"/>
            <a:ext cx="943429" cy="5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351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AFBE03-6992-C842-AB2C-43556BA5D317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136C1-8AB6-4048-9961-9D9632F1B2D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6C83A8F-B9F0-BF4F-877A-5F7FC2BFD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24285" y="6280996"/>
            <a:ext cx="943429" cy="51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AFBE03-6992-C842-AB2C-43556BA5D317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136C1-8AB6-4048-9961-9D9632F1B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431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AFBE03-6992-C842-AB2C-43556BA5D317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136C1-8AB6-4048-9961-9D9632F1B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523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4A164E-20A3-6844-9CCB-C2098A670F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421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541" y="768352"/>
            <a:ext cx="6786129" cy="22252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5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4B1B055-CB21-B34E-9FB6-AD069FF32A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5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1650" y="6044714"/>
            <a:ext cx="1008699" cy="54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5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EF5B1E-4291-5740-8E6C-BAB26F69F56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5421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412" y="705626"/>
            <a:ext cx="6558002" cy="23314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I3PT Presentation Header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412" y="3331029"/>
            <a:ext cx="5932074" cy="79465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if necessary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1C7E78-E365-524A-A23B-AA4B942E9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of February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4AA420-4C77-BA44-A202-D51DF565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flipV="1">
            <a:off x="4038600" y="6356350"/>
            <a:ext cx="4114800" cy="3619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6D5A46-1271-534C-BAF3-CF68F3745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0136C1-8AB6-4048-9961-9D9632F1B2D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25C7DC81-3616-254D-B7A9-3E9108B82F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12" y="284243"/>
            <a:ext cx="1008699" cy="548851"/>
          </a:xfrm>
          <a:prstGeom prst="rect">
            <a:avLst/>
          </a:prstGeom>
        </p:spPr>
      </p:pic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6648A497-2727-9A4A-A2C4-F29E7977D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82200" y="4781716"/>
            <a:ext cx="1338681" cy="13386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7902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412" y="705626"/>
            <a:ext cx="6558002" cy="23314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 err="1"/>
              <a:t>CertCentral</a:t>
            </a:r>
            <a:r>
              <a:rPr lang="en-GB" dirty="0"/>
              <a:t> Presentation Header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412" y="3331029"/>
            <a:ext cx="5932074" cy="79465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B7A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if necessary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A985E-8472-3141-889A-861037C9B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2926" y="720090"/>
            <a:ext cx="4437753" cy="553398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00D2BA9-9809-7741-B27F-A51476633F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25" y="40552"/>
            <a:ext cx="1312884" cy="6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4751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4B7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3412" y="705626"/>
            <a:ext cx="6558002" cy="23314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 err="1"/>
              <a:t>CertCentral</a:t>
            </a:r>
            <a:r>
              <a:rPr lang="en-GB" dirty="0"/>
              <a:t> Presentation Header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03412" y="3331029"/>
            <a:ext cx="5932074" cy="79465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if necessary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A985E-8472-3141-889A-861037C9BF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22926" y="720090"/>
            <a:ext cx="4437753" cy="553398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51F6139-5F4C-D148-9AFF-03AC8ABB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12" y="56515"/>
            <a:ext cx="1242508" cy="5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2920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0190C0EC-4499-D444-9F45-0CBD57A05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" y="967448"/>
            <a:ext cx="6559448" cy="54783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9863" y="651196"/>
            <a:ext cx="6761717" cy="23314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 err="1"/>
              <a:t>CertCentral</a:t>
            </a:r>
            <a:r>
              <a:rPr lang="en-GB" dirty="0"/>
              <a:t> Presentation Header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9863" y="3276599"/>
            <a:ext cx="6335486" cy="79465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B7A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if necessary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4E67784-E717-0345-A845-79CBCF8815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25" y="40552"/>
            <a:ext cx="1312884" cy="61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2982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rgbClr val="444F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39863" y="651196"/>
            <a:ext cx="6761717" cy="23314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 err="1"/>
              <a:t>CertCentral</a:t>
            </a:r>
            <a:r>
              <a:rPr lang="en-GB" dirty="0"/>
              <a:t> Presentation Header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9863" y="3276599"/>
            <a:ext cx="6335486" cy="79465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7CA9D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 if necessary</a:t>
            </a:r>
          </a:p>
        </p:txBody>
      </p:sp>
      <p:pic>
        <p:nvPicPr>
          <p:cNvPr id="6" name="Picture 5" descr="A picture containing text, screenshot, electronics, display&#10;&#10;Description automatically generated">
            <a:extLst>
              <a:ext uri="{FF2B5EF4-FFF2-40B4-BE49-F238E27FC236}">
                <a16:creationId xmlns:a16="http://schemas.microsoft.com/office/drawing/2014/main" id="{1F4B27E0-D6B5-B942-B9B3-A126716E7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" y="1592840"/>
            <a:ext cx="4150128" cy="3475732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39A72DCD-E0A8-A84F-A0C0-5C6AE5BEF4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868" y="3909290"/>
            <a:ext cx="970292" cy="209079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7698086-AE39-A54B-9800-DF8CA71DDA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12" y="56515"/>
            <a:ext cx="1242508" cy="5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95033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4DF162E-2CFE-9E45-A684-F120AD0BF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3928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541" y="768352"/>
            <a:ext cx="6786129" cy="22252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54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7540" y="3429000"/>
            <a:ext cx="6386735" cy="133125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 i="0">
                <a:solidFill>
                  <a:srgbClr val="4B7AA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Support text (only use if necessary)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647914-7C12-DC4C-BE5E-F4995B1534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5229" y="6279925"/>
            <a:ext cx="941542" cy="514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1FB3F17-7C0E-2241-9A3C-E4A5D3434D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069" y="26503"/>
            <a:ext cx="1148444" cy="6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14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4DF162E-2CFE-9E45-A684-F120AD0BF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3928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541" y="768352"/>
            <a:ext cx="6786129" cy="22252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5400" b="0" i="0">
                <a:solidFill>
                  <a:srgbClr val="444F58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7540" y="3429000"/>
            <a:ext cx="6386735" cy="133125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 i="0">
                <a:solidFill>
                  <a:srgbClr val="4B7AA0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Support text (only use if necessary)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647914-7C12-DC4C-BE5E-F4995B1534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25229" y="6279925"/>
            <a:ext cx="941542" cy="5148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1FB3F17-7C0E-2241-9A3C-E4A5D3434D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6069" y="26503"/>
            <a:ext cx="1148444" cy="6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92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74DF162E-2CFE-9E45-A684-F120AD0BF0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83928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541" y="768352"/>
            <a:ext cx="6786129" cy="22252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5400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en-GB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97540" y="3429000"/>
            <a:ext cx="6386735" cy="133125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2000" b="0" i="0">
                <a:solidFill>
                  <a:srgbClr val="7CA9D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Support text (only use if necessary)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B2AB623-6D0A-D647-81D3-090BDBAC20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4544" y="26503"/>
            <a:ext cx="1159210" cy="6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3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80C0D5F4-F1C3-804A-ACD0-53B5DCDE1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3" r:id="rId2"/>
    <p:sldLayoutId id="2147483695" r:id="rId3"/>
    <p:sldLayoutId id="2147483694" r:id="rId4"/>
    <p:sldLayoutId id="2147483684" r:id="rId5"/>
    <p:sldLayoutId id="2147483698" r:id="rId6"/>
    <p:sldLayoutId id="2147483696" r:id="rId7"/>
    <p:sldLayoutId id="2147483675" r:id="rId8"/>
    <p:sldLayoutId id="2147483699" r:id="rId9"/>
    <p:sldLayoutId id="2147483685" r:id="rId10"/>
    <p:sldLayoutId id="2147483686" r:id="rId11"/>
    <p:sldLayoutId id="2147483687" r:id="rId12"/>
    <p:sldLayoutId id="2147483689" r:id="rId13"/>
    <p:sldLayoutId id="2147483674" r:id="rId14"/>
    <p:sldLayoutId id="2147483676" r:id="rId15"/>
    <p:sldLayoutId id="2147483688" r:id="rId16"/>
    <p:sldLayoutId id="2147483690" r:id="rId17"/>
    <p:sldLayoutId id="2147483691" r:id="rId18"/>
    <p:sldLayoutId id="2147483677" r:id="rId19"/>
    <p:sldLayoutId id="2147483678" r:id="rId20"/>
    <p:sldLayoutId id="2147483679" r:id="rId21"/>
    <p:sldLayoutId id="2147483697" r:id="rId22"/>
    <p:sldLayoutId id="2147483692" r:id="rId23"/>
    <p:sldLayoutId id="2147483680" r:id="rId24"/>
    <p:sldLayoutId id="2147483681" r:id="rId25"/>
    <p:sldLayoutId id="2147483682" r:id="rId26"/>
    <p:sldLayoutId id="2147483683" r:id="rId27"/>
    <p:sldLayoutId id="2147483700" r:id="rId28"/>
    <p:sldLayoutId id="2147483701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C272F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rgbClr val="4B7AA0"/>
        </a:buClr>
        <a:buFont typeface="Arial" panose="020B0604020202020204" pitchFamily="34" charset="0"/>
        <a:buChar char="•"/>
        <a:defRPr sz="2200" kern="1200">
          <a:solidFill>
            <a:srgbClr val="444F58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4B7AA0"/>
        </a:buClr>
        <a:buFont typeface="Arial" panose="020B0604020202020204" pitchFamily="34" charset="0"/>
        <a:buChar char="•"/>
        <a:defRPr sz="2000" kern="1200">
          <a:solidFill>
            <a:srgbClr val="444F58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4B7AA0"/>
        </a:buClr>
        <a:buFont typeface="Arial" panose="020B0604020202020204" pitchFamily="34" charset="0"/>
        <a:buChar char="•"/>
        <a:defRPr sz="1800" kern="1200">
          <a:solidFill>
            <a:srgbClr val="444F58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4B7AA0"/>
        </a:buClr>
        <a:buFont typeface="Arial" panose="020B0604020202020204" pitchFamily="34" charset="0"/>
        <a:buChar char="•"/>
        <a:defRPr sz="1600" kern="1200">
          <a:solidFill>
            <a:srgbClr val="444F58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rgbClr val="4B7AA0"/>
        </a:buClr>
        <a:buFont typeface="Arial" panose="020B0604020202020204" pitchFamily="34" charset="0"/>
        <a:buChar char="•"/>
        <a:defRPr sz="1400" kern="1200">
          <a:solidFill>
            <a:srgbClr val="444F58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CA9FE11-AC04-A342-B0DC-E992491D00A7}"/>
              </a:ext>
            </a:extLst>
          </p:cNvPr>
          <p:cNvGrpSpPr/>
          <p:nvPr/>
        </p:nvGrpSpPr>
        <p:grpSpPr>
          <a:xfrm>
            <a:off x="2605316" y="1074456"/>
            <a:ext cx="6981367" cy="4505462"/>
            <a:chOff x="332507" y="980938"/>
            <a:chExt cx="6981367" cy="45054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834997-D7DC-434A-92FB-0BAB5000EB40}"/>
                </a:ext>
              </a:extLst>
            </p:cNvPr>
            <p:cNvSpPr/>
            <p:nvPr/>
          </p:nvSpPr>
          <p:spPr>
            <a:xfrm>
              <a:off x="332507" y="1364673"/>
              <a:ext cx="6981367" cy="4121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F56C008-39BF-2A41-9214-C876EF812030}"/>
                </a:ext>
              </a:extLst>
            </p:cNvPr>
            <p:cNvSpPr/>
            <p:nvPr/>
          </p:nvSpPr>
          <p:spPr>
            <a:xfrm>
              <a:off x="405243" y="1444336"/>
              <a:ext cx="6812972" cy="3969327"/>
            </a:xfrm>
            <a:prstGeom prst="rect">
              <a:avLst/>
            </a:prstGeom>
            <a:solidFill>
              <a:srgbClr val="1B2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A4D887F-4675-8241-A412-2EE2651F5670}"/>
                </a:ext>
              </a:extLst>
            </p:cNvPr>
            <p:cNvSpPr txBox="1">
              <a:spLocks/>
            </p:cNvSpPr>
            <p:nvPr/>
          </p:nvSpPr>
          <p:spPr>
            <a:xfrm>
              <a:off x="611232" y="980938"/>
              <a:ext cx="6558002" cy="23314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5400" b="0" i="0" kern="1200">
                  <a:solidFill>
                    <a:schemeClr val="bg1"/>
                  </a:solidFill>
                  <a:latin typeface="Roboto Medium" panose="02000000000000000000" pitchFamily="2" charset="0"/>
                  <a:ea typeface="Roboto Medium" panose="02000000000000000000" pitchFamily="2" charset="0"/>
                  <a:cs typeface="+mj-cs"/>
                </a:defRPr>
              </a:lvl1pPr>
            </a:lstStyle>
            <a:p>
              <a:r>
                <a:rPr lang="en-US" dirty="0"/>
                <a:t>ESG &amp; Real Estate</a:t>
              </a: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ACDB14D5-9B7A-294F-9549-204D196F3790}"/>
                </a:ext>
              </a:extLst>
            </p:cNvPr>
            <p:cNvSpPr txBox="1">
              <a:spLocks/>
            </p:cNvSpPr>
            <p:nvPr/>
          </p:nvSpPr>
          <p:spPr>
            <a:xfrm>
              <a:off x="683969" y="3312426"/>
              <a:ext cx="5932074" cy="7946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Clr>
                  <a:srgbClr val="4B7AA0"/>
                </a:buClr>
                <a:buFont typeface="Arial" panose="020B0604020202020204" pitchFamily="34" charset="0"/>
                <a:buNone/>
                <a:defRPr sz="2000" kern="120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4B7AA0"/>
                </a:buClr>
                <a:buFont typeface="Arial" panose="020B0604020202020204" pitchFamily="34" charset="0"/>
                <a:buNone/>
                <a:defRPr sz="2000" kern="1200">
                  <a:solidFill>
                    <a:srgbClr val="444F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4B7AA0"/>
                </a:buClr>
                <a:buFont typeface="Arial" panose="020B0604020202020204" pitchFamily="34" charset="0"/>
                <a:buNone/>
                <a:defRPr sz="1800" kern="1200">
                  <a:solidFill>
                    <a:srgbClr val="444F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4B7AA0"/>
                </a:buClr>
                <a:buFont typeface="Arial" panose="020B0604020202020204" pitchFamily="34" charset="0"/>
                <a:buNone/>
                <a:defRPr sz="1600" kern="1200">
                  <a:solidFill>
                    <a:srgbClr val="444F58"/>
                  </a:solidFill>
                  <a:latin typeface="Roboto" panose="02000000000000000000" pitchFamily="2" charset="0"/>
                  <a:ea typeface="Roboto" panose="02000000000000000000" pitchFamily="2" charset="0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Clr>
                  <a:srgbClr val="4B7AA0"/>
                </a:buClr>
                <a:buFont typeface="Arial" panose="020B0604020202020204" pitchFamily="34" charset="0"/>
                <a:buNone/>
                <a:defRPr sz="1600" kern="1200">
                  <a:solidFill>
                    <a:srgbClr val="444F58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Trends, Risks and the importance of “true energy performance”.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832538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4B14-1CBA-C645-8F1F-02ABD6FCD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692" y="1850020"/>
            <a:ext cx="6786129" cy="2225220"/>
          </a:xfrm>
        </p:spPr>
        <p:txBody>
          <a:bodyPr/>
          <a:lstStyle/>
          <a:p>
            <a:r>
              <a:rPr lang="en-US" dirty="0"/>
              <a:t>ESG at Market and Organisation Level</a:t>
            </a:r>
          </a:p>
        </p:txBody>
      </p:sp>
    </p:spTree>
    <p:extLst>
      <p:ext uri="{BB962C8B-B14F-4D97-AF65-F5344CB8AC3E}">
        <p14:creationId xmlns:p14="http://schemas.microsoft.com/office/powerpoint/2010/main" val="2710739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9B14302-8B35-634B-9388-1578596BFC0B}"/>
              </a:ext>
            </a:extLst>
          </p:cNvPr>
          <p:cNvSpPr/>
          <p:nvPr/>
        </p:nvSpPr>
        <p:spPr>
          <a:xfrm>
            <a:off x="-1" y="3981626"/>
            <a:ext cx="12192000" cy="2888166"/>
          </a:xfrm>
          <a:prstGeom prst="rect">
            <a:avLst/>
          </a:prstGeom>
          <a:solidFill>
            <a:srgbClr val="4A79A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1C5ACE-6C25-C747-9124-26F8B6FE6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11" y="1315697"/>
            <a:ext cx="6786129" cy="961905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ESG STRATEGY – </a:t>
            </a:r>
            <a:b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“LOOK BEFORE YOU LEAP”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9BD578-9309-8D47-81A3-325AF58F5BDC}"/>
              </a:ext>
            </a:extLst>
          </p:cNvPr>
          <p:cNvSpPr/>
          <p:nvPr/>
        </p:nvSpPr>
        <p:spPr>
          <a:xfrm>
            <a:off x="0" y="3346717"/>
            <a:ext cx="12192000" cy="165917"/>
          </a:xfrm>
          <a:prstGeom prst="rect">
            <a:avLst/>
          </a:prstGeom>
          <a:solidFill>
            <a:srgbClr val="B1CE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76BA2DF-9ABF-BB40-AEB7-60DBBF2EA3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14828" y="2382979"/>
            <a:ext cx="2092038" cy="209203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D287CCF-1A79-6D47-9FD6-E0D118087D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49980" y="2382978"/>
            <a:ext cx="2092038" cy="209203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9FCFDDE-3594-D342-BF5F-7515C00D65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885132" y="2382978"/>
            <a:ext cx="2092038" cy="2092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2D4037-0A34-BE4C-9910-FCE709C1B23F}"/>
              </a:ext>
            </a:extLst>
          </p:cNvPr>
          <p:cNvSpPr txBox="1"/>
          <p:nvPr/>
        </p:nvSpPr>
        <p:spPr>
          <a:xfrm>
            <a:off x="1587463" y="4705902"/>
            <a:ext cx="917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Too many companies view ESG solely as an operational or tactical challenge, something that they must do to satisfy investors, funders and/or customers.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247B0A-384F-5D43-9709-BF9A3F4A20B5}"/>
              </a:ext>
            </a:extLst>
          </p:cNvPr>
          <p:cNvSpPr txBox="1"/>
          <p:nvPr/>
        </p:nvSpPr>
        <p:spPr>
          <a:xfrm>
            <a:off x="1587463" y="5425709"/>
            <a:ext cx="9791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Whilst ESG does require a coherent operational framework in order to deliver results, it is not advisable to “leap to action” before first developing a meaningful ESG Strategy. Otherwise, companies may target the wrong initiatives and track the wrong KPIs.</a:t>
            </a:r>
            <a:endParaRPr lang="en-US" sz="1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A784B-045E-4345-A6CF-887929D89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" panose="02000000000000000000" pitchFamily="2" charset="0"/>
              </a:rPr>
              <a:t>So how are we performing?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26777-CD7F-9F48-9205-9892A54BCF3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Not very well....EUROPEAN FIRMS AND CLIMATE CHANGE 2020/2021 by EIB noted that;</a:t>
            </a:r>
          </a:p>
          <a:p>
            <a:r>
              <a:rPr lang="en-IE" dirty="0"/>
              <a:t>Around 45% of EU firms report investments to address climate change</a:t>
            </a:r>
          </a:p>
          <a:p>
            <a:r>
              <a:rPr lang="en-IE" dirty="0"/>
              <a:t>Ireland in the worst performer in Western and Northern Europe at 19%</a:t>
            </a:r>
          </a:p>
          <a:p>
            <a:r>
              <a:rPr lang="en-IE" dirty="0"/>
              <a:t>We are second only to Greece at 18%.</a:t>
            </a:r>
          </a:p>
          <a:p>
            <a:r>
              <a:rPr lang="en-IE" dirty="0"/>
              <a:t>Ireland also scored lowest in Western and Northern Europe on </a:t>
            </a:r>
            <a:r>
              <a:rPr lang="en-IE" i="1" dirty="0"/>
              <a:t>“% of firms investing in energy efficiency</a:t>
            </a:r>
            <a:r>
              <a:rPr lang="en-IE" dirty="0"/>
              <a:t>” and </a:t>
            </a:r>
            <a:r>
              <a:rPr lang="en-IE" i="1" dirty="0"/>
              <a:t>“share of firms total investment on energy efficiency measures.”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Chart, scatter chart&#10;&#10;Description automatically generated">
            <a:extLst>
              <a:ext uri="{FF2B5EF4-FFF2-40B4-BE49-F238E27FC236}">
                <a16:creationId xmlns:a16="http://schemas.microsoft.com/office/drawing/2014/main" id="{0E51672D-FB38-444C-B223-E27E8FF70A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62200"/>
            <a:ext cx="5638750" cy="277390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315334-5887-A643-A52C-29F031FC931E}"/>
              </a:ext>
            </a:extLst>
          </p:cNvPr>
          <p:cNvCxnSpPr>
            <a:cxnSpLocks/>
          </p:cNvCxnSpPr>
          <p:nvPr/>
        </p:nvCxnSpPr>
        <p:spPr>
          <a:xfrm>
            <a:off x="8534401" y="2133600"/>
            <a:ext cx="0" cy="1632857"/>
          </a:xfrm>
          <a:prstGeom prst="straightConnector1">
            <a:avLst/>
          </a:prstGeom>
          <a:ln w="28575">
            <a:solidFill>
              <a:srgbClr val="FF0000"/>
            </a:solidFill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2AAB6DF-E4E9-6E49-B1CE-B15B95B706C5}"/>
              </a:ext>
            </a:extLst>
          </p:cNvPr>
          <p:cNvSpPr txBox="1"/>
          <p:nvPr/>
        </p:nvSpPr>
        <p:spPr>
          <a:xfrm>
            <a:off x="8360229" y="1709057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19%</a:t>
            </a:r>
          </a:p>
        </p:txBody>
      </p:sp>
    </p:spTree>
    <p:extLst>
      <p:ext uri="{BB962C8B-B14F-4D97-AF65-F5344CB8AC3E}">
        <p14:creationId xmlns:p14="http://schemas.microsoft.com/office/powerpoint/2010/main" val="13944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A1224648-D23A-014F-8BFF-4CBF4B68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950" y="177800"/>
            <a:ext cx="8928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80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C4A47F9-5B1F-2B4D-A134-C4E128AF1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317500"/>
            <a:ext cx="88900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105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531E3-7873-8C47-9E73-A30F06A2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" panose="02000000000000000000" pitchFamily="2" charset="0"/>
              </a:rPr>
              <a:t>How can we deliver better on ESG?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D0BAC7F-EC75-3946-8733-743B370CD1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5830" y="1699036"/>
            <a:ext cx="1059872" cy="105987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2D6CE-706A-6440-A3BD-F0BA9EFAF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6823" y="3184670"/>
            <a:ext cx="2937886" cy="462854"/>
          </a:xfrm>
        </p:spPr>
        <p:txBody>
          <a:bodyPr/>
          <a:lstStyle/>
          <a:p>
            <a:r>
              <a:rPr lang="en-US" dirty="0"/>
              <a:t>1. Strategic</a:t>
            </a:r>
          </a:p>
        </p:txBody>
      </p:sp>
      <p:pic>
        <p:nvPicPr>
          <p:cNvPr id="13" name="Picture Placeholder 12" descr="Icon&#10;&#10;Description automatically generated">
            <a:extLst>
              <a:ext uri="{FF2B5EF4-FFF2-40B4-BE49-F238E27FC236}">
                <a16:creationId xmlns:a16="http://schemas.microsoft.com/office/drawing/2014/main" id="{6033FEBF-2ED9-C247-95DD-A47411DAE5F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6359" y="1699036"/>
            <a:ext cx="1059872" cy="105987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7D7CCB-9E50-464D-8D66-575BC7F07A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81228" y="3184670"/>
            <a:ext cx="2937886" cy="462854"/>
          </a:xfrm>
        </p:spPr>
        <p:txBody>
          <a:bodyPr/>
          <a:lstStyle/>
          <a:p>
            <a:r>
              <a:rPr lang="en-US" dirty="0"/>
              <a:t>2. Operational</a:t>
            </a:r>
          </a:p>
        </p:txBody>
      </p:sp>
      <p:pic>
        <p:nvPicPr>
          <p:cNvPr id="15" name="Picture Placeholder 14" descr="Icon&#10;&#10;Description automatically generated">
            <a:extLst>
              <a:ext uri="{FF2B5EF4-FFF2-40B4-BE49-F238E27FC236}">
                <a16:creationId xmlns:a16="http://schemas.microsoft.com/office/drawing/2014/main" id="{24932471-B28E-A34D-A179-F46DFD273DC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64640" y="1699036"/>
            <a:ext cx="1059872" cy="1059872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AE312F-7A26-E14F-B217-A2ABA0E222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5633" y="3184670"/>
            <a:ext cx="2937886" cy="462854"/>
          </a:xfrm>
        </p:spPr>
        <p:txBody>
          <a:bodyPr/>
          <a:lstStyle/>
          <a:p>
            <a:r>
              <a:rPr lang="en-US" dirty="0"/>
              <a:t>3. Asset -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323438C-F49C-E94B-8445-C9801C4C0C94}"/>
              </a:ext>
            </a:extLst>
          </p:cNvPr>
          <p:cNvSpPr txBox="1">
            <a:spLocks/>
          </p:cNvSpPr>
          <p:nvPr/>
        </p:nvSpPr>
        <p:spPr>
          <a:xfrm>
            <a:off x="894695" y="3752705"/>
            <a:ext cx="3406040" cy="259772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400" kern="1200">
                <a:solidFill>
                  <a:srgbClr val="444F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first step would be the development of your ESG Framework, which would be aligned with your company strategy. </a:t>
            </a:r>
          </a:p>
          <a:p>
            <a:r>
              <a:rPr lang="en-US" sz="1400" dirty="0"/>
              <a:t>This would provide us with a clearer set of goals and initiatives which may be targeted</a:t>
            </a:r>
          </a:p>
          <a:p>
            <a:r>
              <a:rPr lang="en-US" sz="1400" dirty="0"/>
              <a:t>Identify clear targets for 2030 and beyond, but make sure they are costed and understood.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D9B9CA1-3C04-8B45-8ABD-8F4DD928AA18}"/>
              </a:ext>
            </a:extLst>
          </p:cNvPr>
          <p:cNvSpPr txBox="1">
            <a:spLocks/>
          </p:cNvSpPr>
          <p:nvPr/>
        </p:nvSpPr>
        <p:spPr>
          <a:xfrm>
            <a:off x="4347151" y="3761558"/>
            <a:ext cx="3406040" cy="25888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400" kern="1200">
                <a:solidFill>
                  <a:srgbClr val="444F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The next stage would include a gap analysis of the workflows and documentation which underpins the existing business model.</a:t>
            </a:r>
          </a:p>
          <a:p>
            <a:r>
              <a:rPr lang="en-US" sz="1400" dirty="0"/>
              <a:t>The output would be updated processes and documentation based on ESG KPIs.</a:t>
            </a:r>
          </a:p>
          <a:p>
            <a:r>
              <a:rPr lang="en-US" sz="1400" dirty="0"/>
              <a:t>This may include the development of your ESG investment screening process 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8E38E6F-4570-0E44-919D-E1359890413C}"/>
              </a:ext>
            </a:extLst>
          </p:cNvPr>
          <p:cNvSpPr txBox="1">
            <a:spLocks/>
          </p:cNvSpPr>
          <p:nvPr/>
        </p:nvSpPr>
        <p:spPr>
          <a:xfrm>
            <a:off x="7991556" y="3761559"/>
            <a:ext cx="3406040" cy="229766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400" kern="1200">
                <a:solidFill>
                  <a:srgbClr val="444F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/>
              <a:t>Set Net-Zero design principles for new construction and monitor delivery more rigorously.</a:t>
            </a:r>
          </a:p>
          <a:p>
            <a:r>
              <a:rPr lang="en-US" sz="1500" dirty="0"/>
              <a:t>For existing assets, perform energy audits, improve data quality, reduce consumption and create a net zero pathway for each asset</a:t>
            </a:r>
          </a:p>
          <a:p>
            <a:r>
              <a:rPr lang="en-US" sz="1500" dirty="0"/>
              <a:t>Create a model for investment and divestment decisions.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333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96A29-3A09-2543-AADC-8B975BAE1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Roboto" panose="02000000000000000000" pitchFamily="2" charset="0"/>
                <a:ea typeface="Roboto" panose="02000000000000000000" pitchFamily="2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2C830-9DDB-B14B-841C-8E38123F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318"/>
            <a:ext cx="6145069" cy="5145528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Our industry faces several challenges in the race to net zero.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Due to the interdependencies between ESG, finance, risk </a:t>
            </a:r>
            <a:r>
              <a:rPr lang="en-US" sz="1200" dirty="0"/>
              <a:t>management and asset management </a:t>
            </a: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these challenges cannot be tackled in a siloed manner.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They must be dealt with holistically in order to avoid unintended consequences. 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The industry needs bold leadership and mistakes may be made, but I believe that they will be less costly than the mistakes of the past.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Real, meaningful data and evidence of due diligence  is needed to deliver this change.</a:t>
            </a:r>
          </a:p>
          <a:p>
            <a:pPr>
              <a:lnSpc>
                <a:spcPct val="140000"/>
              </a:lnSpc>
            </a:pPr>
            <a:r>
              <a:rPr lang="en-US" sz="1200" dirty="0"/>
              <a:t>It is not enough to “talk the talk”.  FMPs, Funds, Asset Managers, Developers and the wider value chain need to “walk the walk”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Those who make false declarations and/or fai</a:t>
            </a:r>
            <a:r>
              <a:rPr lang="en-US" sz="1200" dirty="0"/>
              <a:t>l to capture evidence of compliance will be subject to audit in the future.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The market will become more sophisticated at unearthing bad actors.</a:t>
            </a:r>
          </a:p>
          <a:p>
            <a:pPr>
              <a:lnSpc>
                <a:spcPct val="140000"/>
              </a:lnSpc>
            </a:pPr>
            <a:r>
              <a:rPr lang="en-US" sz="1200" dirty="0"/>
              <a:t>There is no “do nothing” scenario.</a:t>
            </a:r>
          </a:p>
          <a:p>
            <a:pPr>
              <a:lnSpc>
                <a:spcPct val="140000"/>
              </a:lnSpc>
            </a:pPr>
            <a: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  <a:t>We can and must do better and there is no time to waste.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E404F252-EB9C-764A-8F7F-6281A5D96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497" y="1110882"/>
            <a:ext cx="5230503" cy="57471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53294-7B7E-DF41-8735-D0A9D934A4A7}"/>
              </a:ext>
            </a:extLst>
          </p:cNvPr>
          <p:cNvSpPr/>
          <p:nvPr/>
        </p:nvSpPr>
        <p:spPr>
          <a:xfrm>
            <a:off x="6983269" y="1182346"/>
            <a:ext cx="478971" cy="206828"/>
          </a:xfrm>
          <a:prstGeom prst="rect">
            <a:avLst/>
          </a:prstGeom>
          <a:solidFill>
            <a:srgbClr val="4250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7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720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18D7D-812B-D048-A9AE-B57B8062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5-step ESG Process at Asset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565F1-5140-FD42-BC0F-1DF4ABC141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2503"/>
            <a:ext cx="11585464" cy="47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11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803739-0988-DB41-ACFE-A69BA241D3C2}"/>
              </a:ext>
            </a:extLst>
          </p:cNvPr>
          <p:cNvSpPr/>
          <p:nvPr/>
        </p:nvSpPr>
        <p:spPr>
          <a:xfrm>
            <a:off x="0" y="4025589"/>
            <a:ext cx="12192000" cy="28435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E7423C-6EC5-4C41-90D6-C3F8BC735007}"/>
              </a:ext>
            </a:extLst>
          </p:cNvPr>
          <p:cNvSpPr/>
          <p:nvPr/>
        </p:nvSpPr>
        <p:spPr>
          <a:xfrm>
            <a:off x="-42681" y="3346717"/>
            <a:ext cx="12270059" cy="165241"/>
          </a:xfrm>
          <a:prstGeom prst="rect">
            <a:avLst/>
          </a:prstGeom>
          <a:solidFill>
            <a:srgbClr val="B1CE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FA4C47-1095-5D47-88EA-3419425B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768352"/>
            <a:ext cx="6786129" cy="935757"/>
          </a:xfrm>
        </p:spPr>
        <p:txBody>
          <a:bodyPr>
            <a:normAutofit fontScale="90000"/>
          </a:bodyPr>
          <a:lstStyle/>
          <a:p>
            <a:r>
              <a:rPr lang="en-US" dirty="0"/>
              <a:t>ESG &amp; REAL ESTATE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BB96FE-2421-4146-AAEC-4BF1B55FDFEF}"/>
              </a:ext>
            </a:extLst>
          </p:cNvPr>
          <p:cNvSpPr txBox="1"/>
          <p:nvPr/>
        </p:nvSpPr>
        <p:spPr>
          <a:xfrm>
            <a:off x="2135124" y="4784554"/>
            <a:ext cx="193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ENVIRONMENTAL</a:t>
            </a:r>
          </a:p>
          <a:p>
            <a:pPr algn="ctr"/>
            <a:endParaRPr lang="en-US" sz="1200" spc="3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Taking care of the planet</a:t>
            </a:r>
            <a:endParaRPr lang="en-US" sz="1100" spc="3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1BC980-CF82-FE4A-B203-D58510D9B627}"/>
              </a:ext>
            </a:extLst>
          </p:cNvPr>
          <p:cNvSpPr txBox="1"/>
          <p:nvPr/>
        </p:nvSpPr>
        <p:spPr>
          <a:xfrm>
            <a:off x="5126518" y="4784555"/>
            <a:ext cx="193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SOCIAL</a:t>
            </a:r>
          </a:p>
          <a:p>
            <a:pPr algn="ctr"/>
            <a:endParaRPr lang="en-US" sz="1200" spc="3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Taking care of people</a:t>
            </a:r>
            <a:endParaRPr lang="en-US" sz="1100" spc="3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56C5A3-192E-9A44-9E9E-2628330B10FF}"/>
              </a:ext>
            </a:extLst>
          </p:cNvPr>
          <p:cNvSpPr txBox="1"/>
          <p:nvPr/>
        </p:nvSpPr>
        <p:spPr>
          <a:xfrm>
            <a:off x="7877243" y="4798782"/>
            <a:ext cx="242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GOVERNANCE</a:t>
            </a:r>
          </a:p>
          <a:p>
            <a:pPr algn="ctr"/>
            <a:endParaRPr lang="en-US" sz="1200" spc="3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1200" spc="3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Turning commitments into action</a:t>
            </a:r>
            <a:endParaRPr lang="en-US" sz="1100" spc="300" dirty="0">
              <a:solidFill>
                <a:schemeClr val="bg2">
                  <a:lumMod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A13917-E851-5D40-BF3E-C3243696508E}"/>
              </a:ext>
            </a:extLst>
          </p:cNvPr>
          <p:cNvSpPr txBox="1"/>
          <p:nvPr/>
        </p:nvSpPr>
        <p:spPr>
          <a:xfrm>
            <a:off x="1771593" y="5942787"/>
            <a:ext cx="864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ESG measures will redefine how companies are valued in the future. This new paradigm will create winners and losers.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0FE3FB44-6DCD-AB49-A10C-81B44E4638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4933" y="2383584"/>
            <a:ext cx="2092038" cy="209203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DE6923F-179A-B64B-B928-A177969EA3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046328" y="2379510"/>
            <a:ext cx="2092038" cy="209203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982A1F9-599D-6C46-9D19-96EAE358DF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045029" y="2379510"/>
            <a:ext cx="2092038" cy="209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5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79A00-E196-804D-AF17-7439C13B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7F1C5-122A-744C-A445-9E88FEF07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7540" y="3429000"/>
            <a:ext cx="6386735" cy="2225220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Taxonomy Overview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Stranded Assets and 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Immediate challenges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How are Ireland Performing?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ESG at Organisational and Asset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Summary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34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3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hart, sunburst chart&#10;&#10;Description automatically generated">
            <a:extLst>
              <a:ext uri="{FF2B5EF4-FFF2-40B4-BE49-F238E27FC236}">
                <a16:creationId xmlns:a16="http://schemas.microsoft.com/office/drawing/2014/main" id="{5732F6FA-BD9D-C34A-B030-F1EF1595A2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05457" y="1253349"/>
            <a:ext cx="4602665" cy="392041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FD136-F7E9-134E-ABF8-6A00C6C14C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3454" y="223064"/>
            <a:ext cx="5165725" cy="811212"/>
          </a:xfrm>
        </p:spPr>
        <p:txBody>
          <a:bodyPr>
            <a:normAutofit/>
          </a:bodyPr>
          <a:lstStyle/>
          <a:p>
            <a:pPr algn="ctr"/>
            <a:r>
              <a:rPr lang="en-US" sz="3600" i="0" dirty="0">
                <a:latin typeface="Roboto Medium" panose="02000000000000000000" pitchFamily="2" charset="0"/>
                <a:ea typeface="Roboto Medium" panose="02000000000000000000" pitchFamily="2" charset="0"/>
              </a:rPr>
              <a:t>ESG – A noisy space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2417EA-8425-584D-8505-C35514D44DA8}"/>
              </a:ext>
            </a:extLst>
          </p:cNvPr>
          <p:cNvSpPr txBox="1"/>
          <p:nvPr/>
        </p:nvSpPr>
        <p:spPr>
          <a:xfrm>
            <a:off x="613317" y="2432493"/>
            <a:ext cx="2364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spc="300" dirty="0">
                <a:solidFill>
                  <a:schemeClr val="bg2">
                    <a:lumMod val="25000"/>
                  </a:schemeClr>
                </a:solidFill>
              </a:rPr>
              <a:t>ESG is a complex field,  with over 600 voluntary frameworks to choose from</a:t>
            </a:r>
          </a:p>
          <a:p>
            <a:pPr algn="ctr"/>
            <a:endParaRPr lang="en-US" sz="1400" spc="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E7B70A-D23D-3A44-8DE9-3551BF08EE46}"/>
              </a:ext>
            </a:extLst>
          </p:cNvPr>
          <p:cNvSpPr txBox="1"/>
          <p:nvPr/>
        </p:nvSpPr>
        <p:spPr>
          <a:xfrm>
            <a:off x="9036018" y="2197893"/>
            <a:ext cx="28214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spc="300" dirty="0"/>
              <a:t>From this “sea of acronyms”, stakeholders must choose the best path to deliver value for their shareholders, whilst protecting the planet and</a:t>
            </a:r>
          </a:p>
          <a:p>
            <a:pPr algn="ctr"/>
            <a:r>
              <a:rPr lang="en-IE" sz="1400" spc="300" dirty="0"/>
              <a:t>supporting communities</a:t>
            </a:r>
          </a:p>
          <a:p>
            <a:pPr algn="ctr"/>
            <a:endParaRPr lang="en-US" sz="1400" spc="3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50EC1-72DE-5042-86EC-D6F6277D5403}"/>
              </a:ext>
            </a:extLst>
          </p:cNvPr>
          <p:cNvSpPr txBox="1"/>
          <p:nvPr/>
        </p:nvSpPr>
        <p:spPr>
          <a:xfrm>
            <a:off x="2221834" y="5563952"/>
            <a:ext cx="7748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400" spc="300" dirty="0">
                <a:solidFill>
                  <a:schemeClr val="bg2">
                    <a:lumMod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These initiatives can be broken down into 3 core categories; </a:t>
            </a:r>
          </a:p>
          <a:p>
            <a:pPr algn="ctr"/>
            <a:r>
              <a:rPr lang="en-IE" sz="1400" spc="300" dirty="0">
                <a:solidFill>
                  <a:schemeClr val="bg2">
                    <a:lumMod val="25000"/>
                  </a:schemeClr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Legislative, Commercial and Ethical.</a:t>
            </a:r>
          </a:p>
          <a:p>
            <a:pPr algn="ctr"/>
            <a:endParaRPr lang="en-US" sz="1400" spc="300" dirty="0">
              <a:solidFill>
                <a:schemeClr val="bg2">
                  <a:lumMod val="25000"/>
                </a:schemeClr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36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31B7A-1590-4BF6-8750-211F0BC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86421" cy="1185865"/>
          </a:xfrm>
        </p:spPr>
        <p:txBody>
          <a:bodyPr>
            <a:noAutofit/>
          </a:bodyPr>
          <a:lstStyle/>
          <a:p>
            <a:r>
              <a:rPr lang="en-IE" sz="3600" b="1" dirty="0">
                <a:cs typeface="Roboto" panose="02000000000000000000" pitchFamily="2" charset="0"/>
              </a:rPr>
              <a:t>What is the EU Taxonomy?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74880-7248-454D-A620-8F8018582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88" y="1568306"/>
            <a:ext cx="4882741" cy="4343217"/>
          </a:xfrm>
        </p:spPr>
        <p:txBody>
          <a:bodyPr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IE" sz="1400" dirty="0"/>
              <a:t>The EU Taxonomy is a classification system for companies and investors to determine whether an economic activity is “environmentally sustainable”.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The Taxonomy Regulation covers the economic activities of several sectors which are collectively responsible for around 93.5% of greenhouse gas emissions within the EU. 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In addition to the manufacturing industry, transport and storage, agriculture and the energy sector, these also include the construction and property industries.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For our sector, construction of new buildings, renovation of existing buildings  and  acquisition and ownership of buildings are the most relevant economic activities classified in the Taxonomy. 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The Taxonomy includes technical screening criteria for each activity and is closely linked to non-financial disclosure requirements such as SFDR and NFRD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IE" sz="1400" dirty="0"/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IE" sz="1400" dirty="0"/>
          </a:p>
          <a:p>
            <a:pPr>
              <a:lnSpc>
                <a:spcPct val="120000"/>
              </a:lnSpc>
            </a:pPr>
            <a:endParaRPr lang="en-IE" sz="1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2B19C-9F26-5F49-A5D8-A0DE76378B4E}"/>
              </a:ext>
            </a:extLst>
          </p:cNvPr>
          <p:cNvSpPr txBox="1">
            <a:spLocks/>
          </p:cNvSpPr>
          <p:nvPr/>
        </p:nvSpPr>
        <p:spPr>
          <a:xfrm>
            <a:off x="6244937" y="1568306"/>
            <a:ext cx="4249882" cy="43432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400" kern="1200">
                <a:solidFill>
                  <a:srgbClr val="444F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br>
              <a:rPr lang="en-IE" sz="1400" dirty="0"/>
            </a:br>
            <a:endParaRPr lang="en-IE" sz="1400" dirty="0"/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BD8F79ED-ECE8-E04F-8758-A3F7EC26C0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063" y="2916211"/>
            <a:ext cx="6095999" cy="3117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1AC923-7717-5D4C-BE30-55AE7F02167D}"/>
              </a:ext>
            </a:extLst>
          </p:cNvPr>
          <p:cNvSpPr txBox="1"/>
          <p:nvPr/>
        </p:nvSpPr>
        <p:spPr>
          <a:xfrm>
            <a:off x="7082635" y="1857538"/>
            <a:ext cx="36006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CA460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93.5% of GHGS</a:t>
            </a:r>
          </a:p>
        </p:txBody>
      </p:sp>
    </p:spTree>
    <p:extLst>
      <p:ext uri="{BB962C8B-B14F-4D97-AF65-F5344CB8AC3E}">
        <p14:creationId xmlns:p14="http://schemas.microsoft.com/office/powerpoint/2010/main" val="404165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31B7A-1590-4BF6-8750-211F0BC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86421" cy="1185865"/>
          </a:xfrm>
        </p:spPr>
        <p:txBody>
          <a:bodyPr>
            <a:noAutofit/>
          </a:bodyPr>
          <a:lstStyle/>
          <a:p>
            <a:r>
              <a:rPr lang="en-IE" sz="3600" b="1" dirty="0">
                <a:cs typeface="Roboto" panose="02000000000000000000" pitchFamily="2" charset="0"/>
              </a:rPr>
              <a:t>How does </a:t>
            </a:r>
            <a:r>
              <a:rPr lang="en-IE" b="1" dirty="0">
                <a:cs typeface="Roboto" panose="02000000000000000000" pitchFamily="2" charset="0"/>
              </a:rPr>
              <a:t>the EU Taxonomy</a:t>
            </a:r>
            <a:r>
              <a:rPr lang="en-IE" sz="3600" b="1" dirty="0">
                <a:cs typeface="Roboto" panose="02000000000000000000" pitchFamily="2" charset="0"/>
              </a:rPr>
              <a:t> impact on us?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2B19C-9F26-5F49-A5D8-A0DE76378B4E}"/>
              </a:ext>
            </a:extLst>
          </p:cNvPr>
          <p:cNvSpPr txBox="1">
            <a:spLocks/>
          </p:cNvSpPr>
          <p:nvPr/>
        </p:nvSpPr>
        <p:spPr>
          <a:xfrm>
            <a:off x="838199" y="1550990"/>
            <a:ext cx="6389916" cy="43432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400" kern="1200">
                <a:solidFill>
                  <a:srgbClr val="444F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IE" sz="1400" dirty="0"/>
              <a:t>As an example, in order for existing assets to be considered sustainable or aligned, they would need to be buildings within the top 15% in terms of energy performance on a national or regional scale.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For new construction there are a series of enhancements required to meet the definition of Taxonomy-aligned. In particular, a pathway towards Climate Mitigation presents requirements for reduced energy demand, increased renewables and a series of related improvements. 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The move towards net zero will see new construction selecting materials and methods of construction with lower embodied carbon.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Renovation, deep retrofit and adaptation will become more attractive than traditional demolition and rebuild.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Smarter building systems will reduce operating carbon and clients will increase investment in renewables.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Climate risks (Acute and Chronic) will be factored into building design and renovation</a:t>
            </a:r>
          </a:p>
          <a:p>
            <a:pPr marL="0" indent="0">
              <a:lnSpc>
                <a:spcPct val="120000"/>
              </a:lnSpc>
              <a:buNone/>
            </a:pPr>
            <a:br>
              <a:rPr lang="en-IE" sz="1400" dirty="0"/>
            </a:br>
            <a:endParaRPr lang="en-IE" sz="1400" dirty="0"/>
          </a:p>
        </p:txBody>
      </p:sp>
      <p:pic>
        <p:nvPicPr>
          <p:cNvPr id="5" name="Content Placeholder 4" descr="A building with plants growing on it&#10;&#10;Description automatically generated with low confidence">
            <a:extLst>
              <a:ext uri="{FF2B5EF4-FFF2-40B4-BE49-F238E27FC236}">
                <a16:creationId xmlns:a16="http://schemas.microsoft.com/office/drawing/2014/main" id="{339EB8C6-5CE0-D34D-8271-5EE7EE65D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45" r="3763" b="5792"/>
          <a:stretch/>
        </p:blipFill>
        <p:spPr>
          <a:xfrm>
            <a:off x="7598229" y="1550990"/>
            <a:ext cx="3755572" cy="4941885"/>
          </a:xfrm>
        </p:spPr>
      </p:pic>
    </p:spTree>
    <p:extLst>
      <p:ext uri="{BB962C8B-B14F-4D97-AF65-F5344CB8AC3E}">
        <p14:creationId xmlns:p14="http://schemas.microsoft.com/office/powerpoint/2010/main" val="247029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BDFC-56F2-40FC-B81A-A1EFA10F4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35" y="713042"/>
            <a:ext cx="11103122" cy="58372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GB" b="1" dirty="0">
                <a:cs typeface="Roboto" panose="02000000000000000000" pitchFamily="2" charset="0"/>
              </a:rPr>
              <a:t>Stranded Assets - “True Performance” Matters</a:t>
            </a:r>
            <a:endParaRPr lang="en-IE" b="1" dirty="0">
              <a:cs typeface="Roboto" panose="02000000000000000000" pitchFamily="2" charset="0"/>
            </a:endParaRP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F339E00-E60A-4AFB-9173-AE9DC87EBB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35" y="1687083"/>
            <a:ext cx="10604112" cy="457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21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E82A-6DE0-E64F-BFFC-793345D8C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" panose="02000000000000000000" pitchFamily="2" charset="0"/>
              </a:rPr>
              <a:t>ESG &amp; 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B3B30-365B-C94D-A1A9-07889AC9D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517"/>
            <a:ext cx="5302734" cy="45747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br>
              <a:rPr lang="en-IE" dirty="0"/>
            </a:br>
            <a:r>
              <a:rPr lang="en-IE" dirty="0"/>
              <a:t>MSCI Investment Insights 2021 Report states that</a:t>
            </a:r>
          </a:p>
          <a:p>
            <a:pPr marL="457200" lvl="1" indent="0">
              <a:buNone/>
            </a:pPr>
            <a:r>
              <a:rPr lang="en-IE" i="1" dirty="0"/>
              <a:t>“Over 73% of those surveyed planned to significantly or moderately increase their investment allocation in ESG-friendly assets by the end of 2021 with a further 36 percent seeing the “social” aspect as a larger proportion of the mix by the end of2021.</a:t>
            </a:r>
          </a:p>
          <a:p>
            <a:pPr marL="457200" lvl="1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/>
              <a:t>RICS Sustainability Report published in Q2 2021 showed, as illustrated by the diagram below that;</a:t>
            </a:r>
          </a:p>
          <a:p>
            <a:pPr marL="457200" lvl="1" indent="0">
              <a:buNone/>
            </a:pPr>
            <a:r>
              <a:rPr lang="en-IE" i="1" dirty="0"/>
              <a:t>“Globally, around half of respondents believe that green/sustainable buildings achieve a rent and a price premium over comparable non-green/sustainable buildings. </a:t>
            </a:r>
          </a:p>
          <a:p>
            <a:pPr marL="457200" lvl="1" indent="0">
              <a:buNone/>
            </a:pPr>
            <a:r>
              <a:rPr lang="en-IE" i="1" dirty="0"/>
              <a:t>More than one-third believe that the rent and price premium stands at up to 10%; around 15% judge it to be higher still. Furthermore, over 30% of respondents suggest that, even if there is no rent or price premium, buildings not classed as green or sustainable are subject to a brown discount. ”</a:t>
            </a:r>
          </a:p>
          <a:p>
            <a:pPr marL="457200" lvl="1" indent="0">
              <a:buNone/>
            </a:pPr>
            <a:endParaRPr lang="en-IE" i="1" dirty="0"/>
          </a:p>
          <a:p>
            <a:pPr marL="0" indent="0">
              <a:buNone/>
            </a:pPr>
            <a:r>
              <a:rPr lang="en-US" dirty="0"/>
              <a:t>It stands to reason that ESG will play an increasing role in transactions given these projections.</a:t>
            </a:r>
          </a:p>
        </p:txBody>
      </p:sp>
      <p:pic>
        <p:nvPicPr>
          <p:cNvPr id="6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620E7EC9-C17E-6143-A248-7EAC788FC6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3415" y="2893807"/>
            <a:ext cx="4347986" cy="314375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775855-BDB8-BD4A-BC93-16E3D3B86578}"/>
              </a:ext>
            </a:extLst>
          </p:cNvPr>
          <p:cNvSpPr txBox="1"/>
          <p:nvPr/>
        </p:nvSpPr>
        <p:spPr>
          <a:xfrm>
            <a:off x="6615953" y="1696976"/>
            <a:ext cx="103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92D05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73%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70D97-EA07-F04F-9543-893277556778}"/>
              </a:ext>
            </a:extLst>
          </p:cNvPr>
          <p:cNvSpPr txBox="1"/>
          <p:nvPr/>
        </p:nvSpPr>
        <p:spPr>
          <a:xfrm>
            <a:off x="8122023" y="1686219"/>
            <a:ext cx="103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10%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46867B-E7EA-394B-9B0A-F4211FC47AD2}"/>
              </a:ext>
            </a:extLst>
          </p:cNvPr>
          <p:cNvSpPr txBox="1"/>
          <p:nvPr/>
        </p:nvSpPr>
        <p:spPr>
          <a:xfrm>
            <a:off x="9628093" y="1667435"/>
            <a:ext cx="103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2324544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31B7A-1590-4BF6-8750-211F0BCA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86421" cy="1185865"/>
          </a:xfrm>
        </p:spPr>
        <p:txBody>
          <a:bodyPr>
            <a:noAutofit/>
          </a:bodyPr>
          <a:lstStyle/>
          <a:p>
            <a:r>
              <a:rPr lang="en-IE" sz="3600" b="1" dirty="0">
                <a:cs typeface="Roboto" panose="02000000000000000000" pitchFamily="2" charset="0"/>
              </a:rPr>
              <a:t>What are the immediate challenges?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74880-7248-454D-A620-8F8018582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89" y="1568306"/>
            <a:ext cx="4627419" cy="4343217"/>
          </a:xfrm>
        </p:spPr>
        <p:txBody>
          <a:bodyPr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IE" sz="1400" dirty="0"/>
              <a:t>The EU is facing a raft of legislative changes, the most notable (and most immediate of which is the EU Taxonomy) 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Low-cost finance is increasingly being aligned with EU Taxonomy and “Green” assets. 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“Brown” assets will certainly see an </a:t>
            </a:r>
            <a:r>
              <a:rPr lang="en-IE" sz="1400" b="1" dirty="0"/>
              <a:t>increased cost of capital </a:t>
            </a:r>
            <a:r>
              <a:rPr lang="en-IE" sz="1400" dirty="0"/>
              <a:t>going forward. 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“Non-green” or “brown” assets are also </a:t>
            </a:r>
            <a:r>
              <a:rPr lang="en-IE" sz="1400" b="1" dirty="0"/>
              <a:t>less attractive to premium investors and tenants</a:t>
            </a:r>
            <a:r>
              <a:rPr lang="en-IE" sz="1400" dirty="0"/>
              <a:t>, impacting negatively on asset values. 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As more and more green assets are produced, brown assets are likely to devalue at an increasing rate.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Draft Directive on Corporate Due Diligence and Corporate Accountability and EU Social Taxonomy are also on the horizon.</a:t>
            </a:r>
          </a:p>
          <a:p>
            <a:pPr marL="0" indent="0">
              <a:lnSpc>
                <a:spcPct val="120000"/>
              </a:lnSpc>
              <a:buNone/>
            </a:pPr>
            <a:endParaRPr lang="en-IE" sz="1400" dirty="0"/>
          </a:p>
          <a:p>
            <a:pPr>
              <a:lnSpc>
                <a:spcPct val="120000"/>
              </a:lnSpc>
            </a:pPr>
            <a:endParaRPr lang="en-IE" sz="1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B2B19C-9F26-5F49-A5D8-A0DE76378B4E}"/>
              </a:ext>
            </a:extLst>
          </p:cNvPr>
          <p:cNvSpPr txBox="1">
            <a:spLocks/>
          </p:cNvSpPr>
          <p:nvPr/>
        </p:nvSpPr>
        <p:spPr>
          <a:xfrm>
            <a:off x="6244937" y="1568306"/>
            <a:ext cx="4249882" cy="43432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2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600" kern="1200">
                <a:solidFill>
                  <a:srgbClr val="444F58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4B7AA0"/>
              </a:buClr>
              <a:buFont typeface="Arial" panose="020B0604020202020204" pitchFamily="34" charset="0"/>
              <a:buChar char="•"/>
              <a:defRPr sz="1400" kern="1200">
                <a:solidFill>
                  <a:srgbClr val="444F58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IE" sz="1400" dirty="0"/>
              <a:t>Local Transition Risk - Most countries have begun to introduce </a:t>
            </a:r>
            <a:r>
              <a:rPr lang="en-IE" sz="1400" b="1" dirty="0"/>
              <a:t>punitive penalties</a:t>
            </a:r>
            <a:r>
              <a:rPr lang="en-IE" sz="1400" dirty="0"/>
              <a:t>, where several EU nations have begun to introduce MEPS </a:t>
            </a:r>
            <a:r>
              <a:rPr lang="en-IE" sz="1400" b="1" dirty="0"/>
              <a:t>“burning platform”</a:t>
            </a:r>
            <a:r>
              <a:rPr lang="en-IE" sz="1400" dirty="0"/>
              <a:t> policies to drive compliance with COP21 targets. 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“Energy-Performance Gaps”: Data from CIBSE tells us that most newly constructed assets will have a true energy performance which is between </a:t>
            </a:r>
            <a:r>
              <a:rPr lang="en-IE" sz="1400" b="1" dirty="0"/>
              <a:t>20-40% less </a:t>
            </a:r>
            <a:r>
              <a:rPr lang="en-IE" sz="1400" dirty="0"/>
              <a:t>efficient than the “designed performance”.</a:t>
            </a:r>
          </a:p>
          <a:p>
            <a:pPr>
              <a:lnSpc>
                <a:spcPct val="120000"/>
              </a:lnSpc>
            </a:pPr>
            <a:r>
              <a:rPr lang="en-IE" sz="1400" dirty="0"/>
              <a:t>Research indicates that insurers and underwriters are beginning to factor climate risk into insurance premiums and the likelihood is that </a:t>
            </a:r>
            <a:r>
              <a:rPr lang="en-IE" sz="1400" b="1" dirty="0"/>
              <a:t>insurance costs will increase for less sustainable buildings.</a:t>
            </a:r>
          </a:p>
          <a:p>
            <a:pPr lvl="1"/>
            <a:br>
              <a:rPr lang="en-IE" sz="300" dirty="0"/>
            </a:br>
            <a:endParaRPr lang="en-IE" sz="300" dirty="0"/>
          </a:p>
        </p:txBody>
      </p:sp>
    </p:spTree>
    <p:extLst>
      <p:ext uri="{BB962C8B-B14F-4D97-AF65-F5344CB8AC3E}">
        <p14:creationId xmlns:p14="http://schemas.microsoft.com/office/powerpoint/2010/main" val="317490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67060A9D-09AD-BC4E-9E46-39405859689C}">
  <we:reference id="wa104381063" version="1.0.0.1" store="en-GB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4CE1A392-3923-5242-96C6-FD410B6688D6}">
  <we:reference id="wa104178141" version="4.3.3.0" store="en-GB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39614</TotalTime>
  <Words>1362</Words>
  <Application>Microsoft Office PowerPoint</Application>
  <PresentationFormat>Widescreen</PresentationFormat>
  <Paragraphs>102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ESG &amp; REAL ESTATE</vt:lpstr>
      <vt:lpstr>Agenda</vt:lpstr>
      <vt:lpstr>PowerPoint Presentation</vt:lpstr>
      <vt:lpstr>What is the EU Taxonomy?</vt:lpstr>
      <vt:lpstr>How does the EU Taxonomy impact on us?</vt:lpstr>
      <vt:lpstr>Stranded Assets - “True Performance” Matters</vt:lpstr>
      <vt:lpstr>ESG &amp; Valuations</vt:lpstr>
      <vt:lpstr>What are the immediate challenges?</vt:lpstr>
      <vt:lpstr>ESG at Market and Organisation Level</vt:lpstr>
      <vt:lpstr>ESG STRATEGY –  “LOOK BEFORE YOU LEAP”</vt:lpstr>
      <vt:lpstr>So how are we performing?</vt:lpstr>
      <vt:lpstr>PowerPoint Presentation</vt:lpstr>
      <vt:lpstr>PowerPoint Presentation</vt:lpstr>
      <vt:lpstr>How can we deliver better on ESG?</vt:lpstr>
      <vt:lpstr>Summary</vt:lpstr>
      <vt:lpstr>PowerPoint Presentation</vt:lpstr>
      <vt:lpstr>Our 5-step ESG Process at Asset Level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Hogan</dc:creator>
  <cp:lastModifiedBy>Eoin Leonard</cp:lastModifiedBy>
  <cp:revision>104</cp:revision>
  <dcterms:created xsi:type="dcterms:W3CDTF">2021-01-31T10:11:01Z</dcterms:created>
  <dcterms:modified xsi:type="dcterms:W3CDTF">2021-12-01T08:04:56Z</dcterms:modified>
</cp:coreProperties>
</file>